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0" r:id="rId6"/>
    <p:sldId id="307" r:id="rId7"/>
    <p:sldId id="313" r:id="rId8"/>
    <p:sldId id="311" r:id="rId9"/>
    <p:sldId id="285" r:id="rId10"/>
    <p:sldId id="308" r:id="rId11"/>
    <p:sldId id="305" r:id="rId12"/>
    <p:sldId id="318" r:id="rId13"/>
    <p:sldId id="309" r:id="rId14"/>
    <p:sldId id="315" r:id="rId15"/>
    <p:sldId id="316" r:id="rId16"/>
    <p:sldId id="271" r:id="rId17"/>
    <p:sldId id="288" r:id="rId18"/>
    <p:sldId id="319" r:id="rId19"/>
    <p:sldId id="320" r:id="rId20"/>
    <p:sldId id="275" r:id="rId21"/>
    <p:sldId id="276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4C1A8A3-306A-4EB7-A6B1-4F7E0EB9C5D6}" styleName="Közepesen sötét stílus 3 – 5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66" d="100"/>
          <a:sy n="66" d="100"/>
        </p:scale>
        <p:origin x="437" y="32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E47A5D-825D-489B-B86E-69FB8F6FDDD5}" type="datetime1">
              <a:rPr lang="en-GB" smtClean="0"/>
              <a:t>10/11/2024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2AF04-B2F6-42F0-B8D0-5C21D87AAE42}" type="datetime1">
              <a:rPr lang="en-GB" smtClean="0"/>
              <a:pPr/>
              <a:t>10/11/2024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18E0B9-48E4-499D-93B2-B07D00395BA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091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425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EC45-E3DD-60B1-9324-23AD4C3F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EC7CA-A7D7-AA06-858D-A589C63D4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3B689-074A-DB82-DAC0-24FA835AE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DE393-7A64-5141-8822-643361B19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40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A934F-ACB7-3783-CC83-66863504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439E7-E2A1-66BE-9184-724C77AFA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64687-B918-6945-4F07-362FE643F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2C5C7-48BE-E18E-97AD-EE5759083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21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486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955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1090C-9938-2544-6D89-6F9EFF56E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3F67D-DEBB-6B83-54EE-11652A2F8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54652-9684-337C-4FCC-88A59CC11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09930-7B10-36D0-DA5A-ABA98BF33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093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A5AE-0E3C-6949-2A13-FA3A2EB1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CEDD3-BDF2-79B3-8F59-8EDBB9B65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B98E8-30A8-8D0D-EA48-33020FA7C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574A6-00C5-9AE0-3BDC-16D2C877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78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18E0B9-48E4-499D-93B2-B07D00395BA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55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hu-H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objective of creating a location-integrated ad-platform to bridge the gap between digital and physical consumer behaviors.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research focus on validating user needs, emphasizing how observing user behavior in real-world contexts (rather than relying solely on feedback) provides insights into true product value.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95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69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91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3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73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Hypothesis-Driven Validation</a:t>
            </a:r>
          </a:p>
          <a:p>
            <a:r>
              <a:rPr lang="en-GB" noProof="0" dirty="0"/>
              <a:t>Hypothesis</a:t>
            </a:r>
            <a:r>
              <a:rPr lang="hu-HU" dirty="0"/>
              <a:t>: </a:t>
            </a:r>
            <a:r>
              <a:rPr lang="hu-HU" dirty="0" err="1"/>
              <a:t>location</a:t>
            </a:r>
            <a:r>
              <a:rPr lang="hu-HU" dirty="0"/>
              <a:t> </a:t>
            </a:r>
            <a:r>
              <a:rPr lang="en-GB" noProof="0" dirty="0"/>
              <a:t>describes</a:t>
            </a:r>
            <a:r>
              <a:rPr lang="hu-HU" dirty="0"/>
              <a:t> lifestyle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enables</a:t>
            </a:r>
            <a:r>
              <a:rPr lang="hu-HU" dirty="0"/>
              <a:t> </a:t>
            </a:r>
            <a:r>
              <a:rPr lang="hu-HU" dirty="0" err="1"/>
              <a:t>ads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targeted</a:t>
            </a:r>
            <a:r>
              <a:rPr lang="hu-HU" dirty="0"/>
              <a:t> more </a:t>
            </a:r>
            <a:r>
              <a:rPr lang="hu-HU" dirty="0" err="1"/>
              <a:t>precisely</a:t>
            </a:r>
            <a:r>
              <a:rPr lang="hu-HU" dirty="0"/>
              <a:t>, and </a:t>
            </a:r>
            <a:r>
              <a:rPr lang="hu-HU" dirty="0" err="1"/>
              <a:t>thus</a:t>
            </a:r>
            <a:r>
              <a:rPr lang="hu-HU" dirty="0"/>
              <a:t>, </a:t>
            </a:r>
            <a:r>
              <a:rPr lang="hu-HU" dirty="0" err="1"/>
              <a:t>leads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higher</a:t>
            </a:r>
            <a:r>
              <a:rPr lang="hu-HU" dirty="0"/>
              <a:t> conversion. </a:t>
            </a:r>
          </a:p>
          <a:p>
            <a:r>
              <a:rPr lang="hu-HU" dirty="0"/>
              <a:t>The </a:t>
            </a:r>
            <a:r>
              <a:rPr lang="hu-HU" dirty="0" err="1"/>
              <a:t>product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designed</a:t>
            </a:r>
            <a:r>
              <a:rPr lang="hu-HU" dirty="0"/>
              <a:t> </a:t>
            </a:r>
            <a:r>
              <a:rPr lang="en-GB" dirty="0"/>
              <a:t>based on what </a:t>
            </a:r>
            <a:r>
              <a:rPr lang="hu-HU" dirty="0" err="1"/>
              <a:t>customers</a:t>
            </a:r>
            <a:r>
              <a:rPr lang="en-GB" dirty="0"/>
              <a:t> express but also to reveal deeper motivations and challenges</a:t>
            </a:r>
            <a:r>
              <a:rPr lang="hu-HU" dirty="0"/>
              <a:t>. </a:t>
            </a:r>
            <a:r>
              <a:rPr lang="en-GB" dirty="0"/>
              <a:t>Hypothesis testing allows us to uncover these root needs and adapt our product strategy accordingly.</a:t>
            </a:r>
            <a:br>
              <a:rPr lang="hu-HU" dirty="0"/>
            </a:br>
            <a:endParaRPr lang="hu-HU" dirty="0"/>
          </a:p>
          <a:p>
            <a:r>
              <a:rPr lang="en-GB" b="1" dirty="0"/>
              <a:t>Hypothesis Testing</a:t>
            </a:r>
            <a:endParaRPr lang="hu-HU" b="1" dirty="0"/>
          </a:p>
          <a:p>
            <a:r>
              <a:rPr lang="hu-HU" b="0" dirty="0"/>
              <a:t>The </a:t>
            </a:r>
            <a:r>
              <a:rPr lang="hu-HU" b="0" dirty="0" err="1"/>
              <a:t>objective</a:t>
            </a:r>
            <a:r>
              <a:rPr lang="hu-HU" b="0" dirty="0"/>
              <a:t> is </a:t>
            </a:r>
            <a:r>
              <a:rPr lang="hu-HU" b="0" dirty="0" err="1"/>
              <a:t>to</a:t>
            </a:r>
            <a:r>
              <a:rPr lang="hu-HU" b="0" dirty="0"/>
              <a:t> v</a:t>
            </a:r>
            <a:r>
              <a:rPr lang="en-GB" b="0" dirty="0" err="1"/>
              <a:t>a</a:t>
            </a:r>
            <a:r>
              <a:rPr lang="en-GB" dirty="0" err="1"/>
              <a:t>lidate</a:t>
            </a:r>
            <a:r>
              <a:rPr lang="en-GB" dirty="0"/>
              <a:t> whether integrating location data can indeed lead to a 15% increase in conversion rates.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0" dirty="0"/>
              <a:t>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A/B Testing</a:t>
            </a:r>
            <a:r>
              <a:rPr lang="en-GB" dirty="0"/>
              <a:t>: Run A/B tests by dividing the audience into two groups: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Group A</a:t>
            </a:r>
            <a:r>
              <a:rPr lang="en-GB" dirty="0"/>
              <a:t>: Exposed to ads with integrated location data targeting.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Group B</a:t>
            </a:r>
            <a:r>
              <a:rPr lang="en-GB" dirty="0"/>
              <a:t>: Exposed to regular ads without location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Measure the conversion rate for each group over a set period.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Success Metric</a:t>
            </a:r>
            <a:r>
              <a:rPr lang="en-GB" dirty="0"/>
              <a:t>: If Group A shows at least a 15% increase in conversion rate compared to Group B, the hypothesis is supported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0" dirty="0"/>
              <a:t>Problem-Solution Validation</a:t>
            </a:r>
          </a:p>
          <a:p>
            <a:pPr>
              <a:buFont typeface="Arial" panose="020B0604020202020204" pitchFamily="34" charset="0"/>
              <a:buNone/>
            </a:pPr>
            <a:r>
              <a:rPr lang="hu-HU" dirty="0"/>
              <a:t>The </a:t>
            </a:r>
            <a:r>
              <a:rPr lang="hu-HU" dirty="0" err="1"/>
              <a:t>objective</a:t>
            </a:r>
            <a:r>
              <a:rPr lang="hu-HU" dirty="0"/>
              <a:t> is </a:t>
            </a:r>
            <a:r>
              <a:rPr lang="hu-HU" dirty="0" err="1"/>
              <a:t>to</a:t>
            </a:r>
            <a:r>
              <a:rPr lang="hu-HU" dirty="0"/>
              <a:t> test </a:t>
            </a:r>
            <a:r>
              <a:rPr lang="en-GB" dirty="0"/>
              <a:t>if integrating location data is the right solution to achieve the desired 15% increase in conversion rates.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0" dirty="0"/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a pilot campaign for a select group of customers, integrating location data and monitoring the results closely.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Gather feedback from these customers to assess if the expected conversion rate increase meets their expectations.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0" dirty="0"/>
              <a:t>Data Collection</a:t>
            </a:r>
            <a:r>
              <a:rPr lang="hu-HU" b="0" dirty="0"/>
              <a:t> </a:t>
            </a:r>
            <a:r>
              <a:rPr lang="hu-HU" b="1" dirty="0"/>
              <a:t>- </a:t>
            </a:r>
            <a:r>
              <a:rPr lang="en-GB" dirty="0"/>
              <a:t>as</a:t>
            </a:r>
            <a:r>
              <a:rPr lang="hu-HU" dirty="0"/>
              <a:t>s</a:t>
            </a:r>
            <a:r>
              <a:rPr lang="en-GB" dirty="0" err="1"/>
              <a:t>ure</a:t>
            </a:r>
            <a:r>
              <a:rPr lang="en-GB" dirty="0"/>
              <a:t> pilot campaign metrics and customer feedback to validate that location data integration addresses the problem effectively</a:t>
            </a:r>
            <a:endParaRPr lang="hu-HU" dirty="0"/>
          </a:p>
          <a:p>
            <a:pPr>
              <a:buFont typeface="Arial" panose="020B0604020202020204" pitchFamily="34" charset="0"/>
              <a:buNone/>
            </a:pPr>
            <a:endParaRPr lang="hu-HU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Data-Driven Decision</a:t>
            </a:r>
            <a:endParaRPr lang="hu-HU" b="1" dirty="0"/>
          </a:p>
          <a:p>
            <a:pPr>
              <a:buFont typeface="Arial" panose="020B0604020202020204" pitchFamily="34" charset="0"/>
              <a:buNone/>
            </a:pPr>
            <a:r>
              <a:rPr lang="en-GB" dirty="0"/>
              <a:t>Focus resources on areas that showed the highest return and explore further optimizations or additional features (e.g., real-time attribution) to enhance the platform’s effectiveness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9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50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6BDD6-C3C6-59EE-E986-5E32DF88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B33CE-B563-8D5C-F86A-35AA41513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2617D-6DE9-2839-5800-15F3C4BD3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E4578-055E-189C-C471-03926CE23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18E0B9-48E4-499D-93B2-B07D00395BA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5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2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n-GB" noProof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n-GB" noProof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en-GB" noProof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n-GB" noProof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n-GB" noProof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n-GB" noProof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 rtl="0"/>
            <a:r>
              <a:rPr lang="en-GB" noProof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Bullet Description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Bullet Description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Bullet Description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geosinight.hu/" TargetMode="External"/><Relationship Id="rId5" Type="http://schemas.openxmlformats.org/officeDocument/2006/relationships/hyperlink" Target="mailto:szabo.tunde@geoinsight.hu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700" b="1" dirty="0">
                <a:latin typeface="+mn-lt"/>
                <a:ea typeface="+mn-ea"/>
                <a:cs typeface="+mn-cs"/>
              </a:rPr>
              <a:t>Location-Based Ad-Platform: Driving Consumer Engagement and Attribution</a:t>
            </a:r>
            <a:br>
              <a:rPr lang="en-GB" sz="1700" dirty="0">
                <a:latin typeface="+mn-lt"/>
                <a:ea typeface="+mn-ea"/>
                <a:cs typeface="+mn-cs"/>
              </a:rPr>
            </a:br>
            <a:br>
              <a:rPr lang="hu-HU" sz="1700" dirty="0">
                <a:latin typeface="+mn-lt"/>
                <a:ea typeface="+mn-ea"/>
                <a:cs typeface="+mn-cs"/>
              </a:rPr>
            </a:br>
            <a:r>
              <a:rPr lang="en-GB" sz="1700" dirty="0">
                <a:latin typeface="+mn-lt"/>
                <a:ea typeface="+mn-ea"/>
                <a:cs typeface="+mn-cs"/>
              </a:rPr>
              <a:t>Demo</a:t>
            </a:r>
            <a:r>
              <a:rPr lang="hu-HU" sz="1700" dirty="0">
                <a:latin typeface="+mn-lt"/>
                <a:ea typeface="+mn-ea"/>
                <a:cs typeface="+mn-cs"/>
              </a:rPr>
              <a:t> Project </a:t>
            </a:r>
            <a:r>
              <a:rPr lang="hu-HU" sz="1700" dirty="0" err="1">
                <a:latin typeface="+mn-lt"/>
                <a:ea typeface="+mn-ea"/>
                <a:cs typeface="+mn-cs"/>
              </a:rPr>
              <a:t>on</a:t>
            </a:r>
            <a:r>
              <a:rPr lang="hu-HU" sz="1700" dirty="0">
                <a:latin typeface="+mn-lt"/>
                <a:ea typeface="+mn-ea"/>
                <a:cs typeface="+mn-cs"/>
              </a:rPr>
              <a:t> </a:t>
            </a:r>
            <a:r>
              <a:rPr lang="hu-HU" sz="1700" dirty="0" err="1">
                <a:latin typeface="+mn-lt"/>
                <a:ea typeface="+mn-ea"/>
                <a:cs typeface="+mn-cs"/>
              </a:rPr>
              <a:t>Retail</a:t>
            </a:r>
            <a:r>
              <a:rPr lang="hu-HU" sz="1700" dirty="0">
                <a:latin typeface="+mn-lt"/>
                <a:ea typeface="+mn-ea"/>
                <a:cs typeface="+mn-cs"/>
              </a:rPr>
              <a:t> </a:t>
            </a:r>
            <a:r>
              <a:rPr lang="hu-HU" sz="1700" dirty="0" err="1">
                <a:latin typeface="+mn-lt"/>
                <a:ea typeface="+mn-ea"/>
                <a:cs typeface="+mn-cs"/>
              </a:rPr>
              <a:t>Boost</a:t>
            </a:r>
            <a:r>
              <a:rPr lang="hu-HU" sz="1700" dirty="0">
                <a:latin typeface="+mn-lt"/>
                <a:ea typeface="+mn-ea"/>
                <a:cs typeface="+mn-cs"/>
              </a:rPr>
              <a:t> </a:t>
            </a:r>
            <a:r>
              <a:rPr lang="hu-HU" sz="1700" dirty="0" err="1">
                <a:latin typeface="+mn-lt"/>
                <a:ea typeface="+mn-ea"/>
                <a:cs typeface="+mn-cs"/>
              </a:rPr>
              <a:t>Case</a:t>
            </a:r>
            <a:r>
              <a:rPr lang="hu-HU" sz="1700" dirty="0">
                <a:latin typeface="+mn-lt"/>
                <a:ea typeface="+mn-ea"/>
                <a:cs typeface="+mn-cs"/>
              </a:rPr>
              <a:t> </a:t>
            </a:r>
            <a:r>
              <a:rPr lang="hu-HU" sz="1700" dirty="0" err="1">
                <a:latin typeface="+mn-lt"/>
                <a:ea typeface="+mn-ea"/>
                <a:cs typeface="+mn-cs"/>
              </a:rPr>
              <a:t>Study</a:t>
            </a:r>
            <a:b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GB" b="1" dirty="0"/>
              <a:t>Tünde Szabó, PhD</a:t>
            </a:r>
            <a:endParaRPr lang="hu-HU" b="1" dirty="0"/>
          </a:p>
          <a:p>
            <a:pPr rtl="0"/>
            <a:r>
              <a:rPr lang="en-GB" dirty="0"/>
              <a:t>Product Owner/Manager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en-GB" dirty="0"/>
              <a:t>Case Study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 err="1"/>
              <a:t>Objective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Demonstrate how a retail brand uses location-based ads to drive visits and sales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Environmentally conscious consumers aged 25-45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User Definition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'</a:t>
            </a:r>
            <a:r>
              <a:rPr lang="en-GB" dirty="0" err="1"/>
              <a:t>CompanyX</a:t>
            </a:r>
            <a:r>
              <a:rPr lang="en-GB" dirty="0"/>
              <a:t>,' a retail brand specializing in sustainable fashion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/>
              <a:t>Goals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Increase foot traffic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20%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Boost in-store sales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15%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en-GB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BEE675D-21E5-E6A5-EA90-99676D02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26" y="1893053"/>
            <a:ext cx="5684242" cy="32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841E-3423-D550-7D6F-785E81B0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13">
            <a:extLst>
              <a:ext uri="{FF2B5EF4-FFF2-40B4-BE49-F238E27FC236}">
                <a16:creationId xmlns:a16="http://schemas.microsoft.com/office/drawing/2014/main" id="{09449622-683D-81BB-5CDB-4A1665A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User</a:t>
            </a:r>
            <a:r>
              <a:rPr lang="hu-HU" dirty="0"/>
              <a:t> journeys 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1347346-BA76-989F-3C94-DDB12E91A8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1390301"/>
            <a:ext cx="1351811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1</a:t>
            </a:r>
            <a:endParaRPr lang="en-GB" sz="3200" dirty="0"/>
          </a:p>
        </p:txBody>
      </p:sp>
      <p:pic>
        <p:nvPicPr>
          <p:cNvPr id="18" name="Picture Placeholder 17" descr="photo of succulents in white pots&#10;">
            <a:extLst>
              <a:ext uri="{FF2B5EF4-FFF2-40B4-BE49-F238E27FC236}">
                <a16:creationId xmlns:a16="http://schemas.microsoft.com/office/drawing/2014/main" id="{E191B5EB-B6B5-2864-9734-D9923F8DA61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385729"/>
            <a:ext cx="1106424" cy="110642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34C33-B20A-432F-48A4-CF68A0D4F7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1390301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en-GB" b="1" dirty="0"/>
              <a:t>Registration and Campaign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9B6530-2AC1-5C81-02A5-1EFFB2EC9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1390301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Registration</a:t>
            </a:r>
            <a:endParaRPr lang="hu-HU" dirty="0"/>
          </a:p>
          <a:p>
            <a:pPr rtl="0"/>
            <a:r>
              <a:rPr lang="en-GB" dirty="0"/>
              <a:t>Defining Campaign Goals</a:t>
            </a:r>
            <a:endParaRPr lang="en-GB" noProof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B41DF06-11E4-3DD8-C8CB-C63B1602E3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2589673"/>
            <a:ext cx="1353313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2</a:t>
            </a:r>
            <a:endParaRPr lang="en-GB" sz="3200" dirty="0"/>
          </a:p>
        </p:txBody>
      </p:sp>
      <p:pic>
        <p:nvPicPr>
          <p:cNvPr id="20" name="Picture Placeholder 19" descr="photo top view of  various succulents">
            <a:extLst>
              <a:ext uri="{FF2B5EF4-FFF2-40B4-BE49-F238E27FC236}">
                <a16:creationId xmlns:a16="http://schemas.microsoft.com/office/drawing/2014/main" id="{416E3C75-0A40-7647-8D1E-3A0B1AAF327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585101"/>
            <a:ext cx="1106424" cy="11064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9342E3-F6D6-F300-7B3F-5612FF61820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2589673"/>
            <a:ext cx="3657600" cy="1097280"/>
          </a:xfrm>
        </p:spPr>
        <p:txBody>
          <a:bodyPr rtlCol="0"/>
          <a:lstStyle/>
          <a:p>
            <a:pPr rtl="0"/>
            <a:r>
              <a:rPr lang="en-GB" b="1" dirty="0"/>
              <a:t>Campaign Creation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F343532-1FE7-108B-5D29-41D3AE03AEC6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2589673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GeoFence</a:t>
            </a:r>
            <a:r>
              <a:rPr lang="en-GB" dirty="0"/>
              <a:t> Creation</a:t>
            </a:r>
            <a:endParaRPr lang="hu-HU" dirty="0"/>
          </a:p>
          <a:p>
            <a:pPr rtl="0"/>
            <a:r>
              <a:rPr lang="en-GB" dirty="0" err="1"/>
              <a:t>GeoRetargeting</a:t>
            </a:r>
            <a:r>
              <a:rPr lang="en-GB" dirty="0"/>
              <a:t> Setup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F6AF95E-9294-E9E8-A8D8-EB89774538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0455" y="3787752"/>
            <a:ext cx="1353314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3</a:t>
            </a:r>
            <a:endParaRPr lang="en-GB" sz="3200" dirty="0"/>
          </a:p>
        </p:txBody>
      </p:sp>
      <p:pic>
        <p:nvPicPr>
          <p:cNvPr id="22" name="Picture Placeholder 21" descr="photo of stacked &#10;ceramic plant pots">
            <a:extLst>
              <a:ext uri="{FF2B5EF4-FFF2-40B4-BE49-F238E27FC236}">
                <a16:creationId xmlns:a16="http://schemas.microsoft.com/office/drawing/2014/main" id="{F81ED763-2870-80E0-32D1-0EE4F8FDFE9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463" y="3783180"/>
            <a:ext cx="1106424" cy="11064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87A728-7D31-821A-58D2-77097870868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06911" y="3787752"/>
            <a:ext cx="3657600" cy="1097280"/>
          </a:xfrm>
        </p:spPr>
        <p:txBody>
          <a:bodyPr rtlCol="0"/>
          <a:lstStyle/>
          <a:p>
            <a:pPr rtl="0"/>
            <a:r>
              <a:rPr lang="en-GB" b="1" dirty="0"/>
              <a:t>Execution and </a:t>
            </a:r>
            <a:endParaRPr lang="hu-HU" b="1" dirty="0"/>
          </a:p>
          <a:p>
            <a:pPr rtl="0"/>
            <a:r>
              <a:rPr lang="en-GB" b="1" dirty="0"/>
              <a:t>Real-Time Optimization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E4EB7B3-F993-D857-CEBE-BF84B0B6EDAA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64511" y="3787752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LC</a:t>
            </a:r>
            <a:r>
              <a:rPr lang="hu-HU" dirty="0"/>
              <a:t>I</a:t>
            </a:r>
            <a:r>
              <a:rPr lang="en-GB" dirty="0"/>
              <a:t> Attribution Tracking</a:t>
            </a:r>
            <a:endParaRPr lang="hu-HU" dirty="0"/>
          </a:p>
          <a:p>
            <a:pPr rtl="0"/>
            <a:r>
              <a:rPr lang="en-GB" dirty="0"/>
              <a:t>In-Flight Adjustments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A5DF8-D1E8-763C-AC5D-D67B9D0A86FD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1277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A2332-1F0F-4C82-BA97-2F919D102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1277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88D16EC2-6919-76D2-83BE-F96014AF0503}"/>
              </a:ext>
            </a:extLst>
          </p:cNvPr>
          <p:cNvSpPr txBox="1">
            <a:spLocks/>
          </p:cNvSpPr>
          <p:nvPr/>
        </p:nvSpPr>
        <p:spPr>
          <a:xfrm>
            <a:off x="2467313" y="5035042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/>
              <a:t>4</a:t>
            </a:r>
            <a:endParaRPr lang="en-GB" sz="3200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F1362F5-2364-661C-ECEE-C02303CE66C0}"/>
              </a:ext>
            </a:extLst>
          </p:cNvPr>
          <p:cNvSpPr txBox="1">
            <a:spLocks/>
          </p:cNvSpPr>
          <p:nvPr/>
        </p:nvSpPr>
        <p:spPr>
          <a:xfrm>
            <a:off x="3813769" y="5035042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Results and Reporting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675BE0FB-47D9-5723-BEA1-6AB34618047F}"/>
              </a:ext>
            </a:extLst>
          </p:cNvPr>
          <p:cNvSpPr txBox="1">
            <a:spLocks/>
          </p:cNvSpPr>
          <p:nvPr/>
        </p:nvSpPr>
        <p:spPr>
          <a:xfrm>
            <a:off x="7471369" y="5035042"/>
            <a:ext cx="3657600" cy="1097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Reviewing Impact Metrics</a:t>
            </a:r>
            <a:endParaRPr lang="hu-HU" dirty="0"/>
          </a:p>
          <a:p>
            <a:r>
              <a:rPr lang="en-GB" dirty="0"/>
              <a:t>Downloading Reports</a:t>
            </a:r>
          </a:p>
        </p:txBody>
      </p:sp>
      <p:pic>
        <p:nvPicPr>
          <p:cNvPr id="26" name="Picture Placeholder 17" descr="photo of succulents in white pots&#10;">
            <a:extLst>
              <a:ext uri="{FF2B5EF4-FFF2-40B4-BE49-F238E27FC236}">
                <a16:creationId xmlns:a16="http://schemas.microsoft.com/office/drawing/2014/main" id="{597AB6F3-4273-24AE-6FFA-839923A2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031" y="5035042"/>
            <a:ext cx="1106424" cy="1106424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384096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94242-FA2E-AB21-B55F-008E92AF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0885-DF3B-7B6C-0D9F-4B9C02C7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14284" cy="1059924"/>
          </a:xfrm>
        </p:spPr>
        <p:txBody>
          <a:bodyPr rtlCol="0"/>
          <a:lstStyle/>
          <a:p>
            <a:pPr algn="r" rtl="0"/>
            <a:r>
              <a:rPr lang="hu-HU" dirty="0" err="1"/>
              <a:t>Wireframes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ED8A7-1252-6596-BFD3-F3B37F733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708" y="739475"/>
            <a:ext cx="4581625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hu-HU" dirty="0"/>
              <a:t>1. </a:t>
            </a:r>
            <a:r>
              <a:rPr lang="hu-HU" dirty="0" err="1"/>
              <a:t>Dashboard</a:t>
            </a:r>
            <a:r>
              <a:rPr lang="hu-HU" dirty="0"/>
              <a:t> </a:t>
            </a:r>
            <a:r>
              <a:rPr lang="hu-HU" dirty="0" err="1"/>
              <a:t>Overview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277FC1-4500-C631-BD51-0CF590E9D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021" y="1472471"/>
            <a:ext cx="4588591" cy="887449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0">
            <a:noAutofit/>
          </a:bodyPr>
          <a:lstStyle/>
          <a:p>
            <a:r>
              <a:rPr lang="en-GB" sz="1600" dirty="0"/>
              <a:t>Displays Reach, CTR, foot traffic, and real-time attribution data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B595892-9909-8575-3F6E-B397BF7543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5021" y="2450126"/>
            <a:ext cx="4581625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r>
              <a:rPr lang="hu-HU" dirty="0"/>
              <a:t>2. </a:t>
            </a:r>
            <a:r>
              <a:rPr lang="hu-HU" dirty="0" err="1"/>
              <a:t>Campaign</a:t>
            </a:r>
            <a:r>
              <a:rPr lang="hu-HU" dirty="0"/>
              <a:t> </a:t>
            </a:r>
            <a:r>
              <a:rPr lang="en-GB" dirty="0"/>
              <a:t>Creation Interface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6CA08C-A9DE-4329-ECF1-E6713954DE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6611" y="3183123"/>
            <a:ext cx="4579349" cy="843174"/>
          </a:xfrm>
          <a:noFill/>
          <a:ln>
            <a:solidFill>
              <a:schemeClr val="accent2"/>
            </a:solidFill>
          </a:ln>
        </p:spPr>
        <p:txBody>
          <a:bodyPr rtlCol="0" anchor="t" anchorCtr="1">
            <a:normAutofit/>
          </a:bodyPr>
          <a:lstStyle/>
          <a:p>
            <a:r>
              <a:rPr lang="en-GB" sz="1600" dirty="0" err="1"/>
              <a:t>GeoFence</a:t>
            </a:r>
            <a:r>
              <a:rPr lang="en-GB" sz="1600" dirty="0"/>
              <a:t> and </a:t>
            </a:r>
            <a:r>
              <a:rPr lang="en-GB" sz="1600" dirty="0" err="1"/>
              <a:t>GeoRetargeting</a:t>
            </a:r>
            <a:r>
              <a:rPr lang="en-GB" sz="1600" dirty="0"/>
              <a:t> options with Location Score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C347102-AE15-CE6E-A961-8416188D9C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5021" y="4138397"/>
            <a:ext cx="4581625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>
            <a:normAutofit/>
          </a:bodyPr>
          <a:lstStyle/>
          <a:p>
            <a:r>
              <a:rPr lang="hu-HU" dirty="0"/>
              <a:t>3. </a:t>
            </a:r>
            <a:r>
              <a:rPr lang="en-GB" dirty="0"/>
              <a:t>Analytics and Attribution Dashboard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B62F0CF-9A3D-8483-F9D5-A56C6D55B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4871394"/>
            <a:ext cx="4577759" cy="955274"/>
          </a:xfrm>
          <a:noFill/>
          <a:ln>
            <a:solidFill>
              <a:schemeClr val="accent2"/>
            </a:solidFill>
          </a:ln>
        </p:spPr>
        <p:txBody>
          <a:bodyPr rtlCol="0" anchor="t" anchorCtr="1"/>
          <a:lstStyle/>
          <a:p>
            <a:r>
              <a:rPr lang="en-GB" sz="1600" dirty="0"/>
              <a:t> In-flight adjustments based on audience, channel, and creative insights</a:t>
            </a: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819214D2-4A8A-63D2-D7BB-36D4DA599D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12</a:t>
            </a:fld>
            <a:endParaRPr lang="en-GB"/>
          </a:p>
        </p:txBody>
      </p:sp>
      <p:pic>
        <p:nvPicPr>
          <p:cNvPr id="5" name="Kép 4" descr="A képen szöveg, Mobiltelefon, Elektronikus eszköz, képernyőkép látható&#10;&#10;Automatikusan generált leírás">
            <a:extLst>
              <a:ext uri="{FF2B5EF4-FFF2-40B4-BE49-F238E27FC236}">
                <a16:creationId xmlns:a16="http://schemas.microsoft.com/office/drawing/2014/main" id="{B1DA7FF2-F32F-B9F1-8604-343A33A6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1792"/>
            <a:ext cx="5595168" cy="31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1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Table</a:t>
            </a:r>
            <a:endParaRPr lang="en-GB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1045229"/>
              </p:ext>
            </p:extLst>
          </p:nvPr>
        </p:nvGraphicFramePr>
        <p:xfrm>
          <a:off x="836612" y="1494686"/>
          <a:ext cx="10515600" cy="463781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48835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2808965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</a:tblGrid>
              <a:tr h="4849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User Benefits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Example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84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Registration &amp; Onboarding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Guided registration process with onboarding walkthroughs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Quick start with minimal setup time; Familiarization with key features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completes setup quickly, getting a tutorial on </a:t>
                      </a:r>
                      <a:r>
                        <a:rPr lang="en-GB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GeoFencing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557075"/>
                  </a:ext>
                </a:extLst>
              </a:tr>
              <a:tr h="484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Goal Specification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Options to define campaign goals, such as foot traffic increase, brand awareness, or sales boosts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Targeted campaigns aligned with marketing objectives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sets her goal to increase foot traffic by 15%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8587701"/>
                  </a:ext>
                </a:extLst>
              </a:tr>
              <a:tr h="484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GeoFence</a:t>
                      </a:r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Targeting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Interactive map to define GeoFence zones around specific locations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Precise location-based targeting for relevant audiences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creates a 5-mile </a:t>
                      </a:r>
                      <a:r>
                        <a:rPr lang="en-GB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GeoFence</a:t>
                      </a:r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around </a:t>
                      </a:r>
                      <a:r>
                        <a:rPr lang="en-GB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CompanyX</a:t>
                      </a:r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stores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5720052"/>
                  </a:ext>
                </a:extLst>
              </a:tr>
              <a:tr h="484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GeoRetargeting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Re-engages users who have previously visited specific locations, with customizable messages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Improved conversion rates from repeat visitors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targets past visitors with a discount on eco-products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274673"/>
                  </a:ext>
                </a:extLst>
              </a:tr>
              <a:tr h="484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Real-Time LCI Attribution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Lift Conversion Index tool that tracks conversion rates and foot traffic in real time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Immediate insights into campaign impact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monitors foot traffic from the </a:t>
                      </a:r>
                      <a:r>
                        <a:rPr lang="en-GB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GeoFence</a:t>
                      </a:r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area in real time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5554843"/>
                  </a:ext>
                </a:extLst>
              </a:tr>
              <a:tr h="3643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In-Flight Optimization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Allows live adjustments to campaign budgets, targeting zones, and ad content based on data insights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Increased efficiency by optimizing ad spend based on real-time performance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reallocates budget to high-performing areas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3643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Performance Dashboard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Visual dashboard that summarizes key metrics like CTR, ROAS, foot traffic increase, etc.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Quick overview of campaign effectiveness.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sees a 20% increase in foot traffic from her campaign.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2793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Detailed Reporting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Provides downloadable reports with customizable metrics and data views.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In-depth analysis for future campaign planning.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downloads a detailed report for team review.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3643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Customer Support &amp; Guidance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Dedicated support for setup and troubleshooting, with tutorials on advanced features.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Enhanced user experience with reliable support.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Emma contacts support to learn more about </a:t>
                      </a:r>
                      <a:r>
                        <a:rPr lang="en-GB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GeoRetargeting</a:t>
                      </a:r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1"/>
            <a:ext cx="10515600" cy="1325563"/>
          </a:xfrm>
        </p:spPr>
        <p:txBody>
          <a:bodyPr rtlCol="0"/>
          <a:lstStyle/>
          <a:p>
            <a:pPr rtl="0"/>
            <a:r>
              <a:rPr lang="hu-HU" dirty="0" err="1"/>
              <a:t>Development</a:t>
            </a:r>
            <a:r>
              <a:rPr lang="hu-HU" dirty="0"/>
              <a:t> </a:t>
            </a:r>
            <a:r>
              <a:rPr lang="hu-HU" dirty="0" err="1"/>
              <a:t>Plan</a:t>
            </a:r>
            <a:endParaRPr lang="en-GB" dirty="0"/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20</a:t>
            </a:r>
            <a:r>
              <a:rPr lang="hu-HU" dirty="0"/>
              <a:t>26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478698" y="2304288"/>
            <a:ext cx="1554480" cy="561975"/>
          </a:xfrm>
        </p:spPr>
        <p:txBody>
          <a:bodyPr tIns="0" rtlCol="0">
            <a:normAutofit fontScale="70000" lnSpcReduction="20000"/>
          </a:bodyPr>
          <a:lstStyle/>
          <a:p>
            <a:r>
              <a:rPr lang="en-GB" sz="1800" dirty="0"/>
              <a:t>Research and Ideation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20</a:t>
            </a:r>
            <a:r>
              <a:rPr lang="hu-HU" dirty="0"/>
              <a:t>25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DEC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/>
              <a:t>DEC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40250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sz="1200" dirty="0"/>
              <a:t>Design and Prototyping</a:t>
            </a:r>
            <a:endParaRPr lang="en-GB" sz="1200" dirty="0">
              <a:cs typeface="Calibri Light"/>
            </a:endParaRP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hu-HU" sz="1200" dirty="0" err="1"/>
              <a:t>Component</a:t>
            </a:r>
            <a:r>
              <a:rPr lang="hu-HU" sz="1200" dirty="0"/>
              <a:t> Testing</a:t>
            </a:r>
            <a:endParaRPr lang="en-GB" sz="1200" dirty="0"/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5319388" y="5239591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Testing and Iteration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2136240" y="5225732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hu-HU" sz="1200" dirty="0" err="1">
                <a:solidFill>
                  <a:schemeClr val="tx1"/>
                </a:solidFill>
              </a:rPr>
              <a:t>Deployment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8548838" y="5245623"/>
            <a:ext cx="1793875" cy="561975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Launch and Onboarding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6813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365837" y="4667476"/>
            <a:ext cx="0" cy="681764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6215174" y="4672663"/>
            <a:ext cx="1152" cy="566928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375056" y="2866263"/>
            <a:ext cx="3719" cy="561864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35194" y="465826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ED8210AF-5624-BAAC-954C-4C281C4EC9F4}"/>
              </a:ext>
            </a:extLst>
          </p:cNvPr>
          <p:cNvSpPr txBox="1">
            <a:spLocks/>
          </p:cNvSpPr>
          <p:nvPr/>
        </p:nvSpPr>
        <p:spPr>
          <a:xfrm>
            <a:off x="1478698" y="1618667"/>
            <a:ext cx="1554480" cy="56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0" rIns="91440" bIns="45720" rtlCol="0" anchor="ctr" anchorCtr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3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Market analysis and user needs assessment</a:t>
            </a:r>
            <a:endParaRPr lang="en-GB" sz="1800" dirty="0"/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A02D237D-DF99-36C8-6D42-B7E9296CA16C}"/>
              </a:ext>
            </a:extLst>
          </p:cNvPr>
          <p:cNvSpPr txBox="1">
            <a:spLocks/>
          </p:cNvSpPr>
          <p:nvPr/>
        </p:nvSpPr>
        <p:spPr>
          <a:xfrm>
            <a:off x="4526697" y="1267449"/>
            <a:ext cx="1807427" cy="9131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3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Wireframes and campaign creation interfaces</a:t>
            </a:r>
            <a:r>
              <a:rPr lang="hu-HU" dirty="0"/>
              <a:t> </a:t>
            </a:r>
            <a:r>
              <a:rPr lang="en-GB" dirty="0"/>
              <a:t>Architecture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46" name="Text Placeholder 31">
            <a:extLst>
              <a:ext uri="{FF2B5EF4-FFF2-40B4-BE49-F238E27FC236}">
                <a16:creationId xmlns:a16="http://schemas.microsoft.com/office/drawing/2014/main" id="{7CF97EC7-6A75-1105-9023-8843502397E3}"/>
              </a:ext>
            </a:extLst>
          </p:cNvPr>
          <p:cNvSpPr txBox="1">
            <a:spLocks/>
          </p:cNvSpPr>
          <p:nvPr/>
        </p:nvSpPr>
        <p:spPr>
          <a:xfrm>
            <a:off x="2129463" y="5905917"/>
            <a:ext cx="1807427" cy="56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3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Backend integration for real-time data processing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4A63F673-8494-8EEA-62D8-F925ECFD31D3}"/>
              </a:ext>
            </a:extLst>
          </p:cNvPr>
          <p:cNvSpPr txBox="1">
            <a:spLocks/>
          </p:cNvSpPr>
          <p:nvPr/>
        </p:nvSpPr>
        <p:spPr>
          <a:xfrm>
            <a:off x="5305836" y="5930900"/>
            <a:ext cx="1807427" cy="56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3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A/B testing with performance analysis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2A5AD50B-FAC1-EEBF-B6AB-A056E2857E25}"/>
              </a:ext>
            </a:extLst>
          </p:cNvPr>
          <p:cNvSpPr txBox="1">
            <a:spLocks/>
          </p:cNvSpPr>
          <p:nvPr/>
        </p:nvSpPr>
        <p:spPr>
          <a:xfrm>
            <a:off x="8548838" y="5905917"/>
            <a:ext cx="1807427" cy="5619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91440" tIns="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3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Training on attribution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628D1-2044-4EFA-0846-2BDD60723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diagram, képernyőkép, sor, szöveg látható&#10;&#10;Automatikusan generált leírás">
            <a:extLst>
              <a:ext uri="{FF2B5EF4-FFF2-40B4-BE49-F238E27FC236}">
                <a16:creationId xmlns:a16="http://schemas.microsoft.com/office/drawing/2014/main" id="{5F15F010-1975-9CD5-DAEB-5FA7FB40A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32508" y="548420"/>
            <a:ext cx="12257015" cy="5953406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96DD9-4FB1-6B92-C8D3-69CDECF9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  <a:ln>
            <a:noFill/>
          </a:ln>
        </p:spPr>
        <p:txBody>
          <a:bodyPr rtlCol="0" anchor="ctr">
            <a:normAutofit/>
          </a:bodyPr>
          <a:lstStyle/>
          <a:p>
            <a:pPr rtl="0"/>
            <a:r>
              <a:rPr lang="hu-HU" dirty="0"/>
              <a:t>A/B </a:t>
            </a:r>
            <a:r>
              <a:rPr lang="hu-HU" dirty="0" err="1"/>
              <a:t>Tests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3881FE-2429-F1C6-1284-EFEEB86D3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606269"/>
            <a:ext cx="4114800" cy="763267"/>
          </a:xfrm>
          <a:solidFill>
            <a:schemeClr val="accent2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 anchor="b">
            <a:noAutofit/>
          </a:bodyPr>
          <a:lstStyle/>
          <a:p>
            <a:pPr rtl="0"/>
            <a:r>
              <a:rPr lang="hu-HU" dirty="0"/>
              <a:t>4. </a:t>
            </a:r>
            <a:r>
              <a:rPr lang="en-GB" dirty="0"/>
              <a:t>Implement and Refine Based on Feedback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3AE8F8-5234-407D-CF78-142333CC6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887" y="1662140"/>
            <a:ext cx="4114800" cy="457200"/>
          </a:xfrm>
          <a:solidFill>
            <a:schemeClr val="accent2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3. </a:t>
            </a:r>
            <a:r>
              <a:rPr lang="en-GB" dirty="0"/>
              <a:t>Evaluate Feedback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08A9137-860A-F58B-5C7A-1BE656EC8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  <a:solidFill>
            <a:schemeClr val="accent3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Establish a design framework based on successful elements from the tests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6CDF96-E463-FC7E-187A-8ED8BBA950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83887" y="2097405"/>
            <a:ext cx="4114800" cy="914400"/>
          </a:xfrm>
          <a:solidFill>
            <a:schemeClr val="accent3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en-GB" sz="1500" dirty="0"/>
              <a:t>If a design yields higher CTR and retention rates, consider adopting it as the primary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47B1F7-2666-EC59-FC21-387F4ABBF18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19"/>
            <a:ext cx="4114800" cy="475917"/>
          </a:xfrm>
          <a:solidFill>
            <a:schemeClr val="accent2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 anchor="b">
            <a:normAutofit/>
          </a:bodyPr>
          <a:lstStyle/>
          <a:p>
            <a:pPr rtl="0"/>
            <a:r>
              <a:rPr lang="hu-HU" dirty="0"/>
              <a:t>2. </a:t>
            </a:r>
            <a:r>
              <a:rPr lang="en-GB" dirty="0"/>
              <a:t>Conduct A/B Testing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83014-6A2C-E933-19FD-1E0B63DC61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  <a:solidFill>
            <a:schemeClr val="accent2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1. </a:t>
            </a:r>
            <a:r>
              <a:rPr lang="en-GB" dirty="0"/>
              <a:t>Define Test Variants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54A24F-F4E3-1F2D-EDBA-AF61F351FE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1401762"/>
          </a:xfrm>
          <a:solidFill>
            <a:schemeClr val="accent3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hu-HU" dirty="0"/>
              <a:t>P</a:t>
            </a:r>
            <a:r>
              <a:rPr lang="en-GB" dirty="0" err="1"/>
              <a:t>ost</a:t>
            </a:r>
            <a:r>
              <a:rPr lang="en-GB" dirty="0"/>
              <a:t>-test survey to get qualitative feedback </a:t>
            </a:r>
            <a:r>
              <a:rPr lang="hu-HU" dirty="0"/>
              <a:t>, </a:t>
            </a:r>
            <a:r>
              <a:rPr lang="en-GB" dirty="0"/>
              <a:t>asking about data clarity and perceived accuracy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483CCB-9985-013F-01DD-47109BB5F2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1452562"/>
          </a:xfrm>
          <a:solidFill>
            <a:schemeClr val="accent3">
              <a:alpha val="77000"/>
            </a:schemeClr>
          </a:solidFill>
          <a:ln>
            <a:solidFill>
              <a:schemeClr val="accent1">
                <a:alpha val="81000"/>
              </a:schemeClr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hu-HU" dirty="0"/>
              <a:t>A/B - List </a:t>
            </a:r>
            <a:r>
              <a:rPr lang="hu-HU" dirty="0" err="1"/>
              <a:t>view</a:t>
            </a:r>
            <a:r>
              <a:rPr lang="hu-HU" dirty="0"/>
              <a:t>/</a:t>
            </a:r>
            <a:r>
              <a:rPr lang="hu-HU" dirty="0" err="1"/>
              <a:t>heatmap</a:t>
            </a:r>
            <a:endParaRPr lang="hu-HU" dirty="0"/>
          </a:p>
          <a:p>
            <a:pPr rtl="0"/>
            <a:r>
              <a:rPr lang="hu-HU" dirty="0"/>
              <a:t>U</a:t>
            </a:r>
            <a:r>
              <a:rPr lang="en-GB" dirty="0"/>
              <a:t>ser comments on visual appeal, data accessibility, and perceived accuracy</a:t>
            </a:r>
          </a:p>
        </p:txBody>
      </p:sp>
      <p:sp>
        <p:nvSpPr>
          <p:cNvPr id="26" name="Date Placeholder 11">
            <a:extLst>
              <a:ext uri="{FF2B5EF4-FFF2-40B4-BE49-F238E27FC236}">
                <a16:creationId xmlns:a16="http://schemas.microsoft.com/office/drawing/2014/main" id="{240CA715-CAA8-2792-D6B1-E2DA13B5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28" name="Footer Placeholder 12">
            <a:extLst>
              <a:ext uri="{FF2B5EF4-FFF2-40B4-BE49-F238E27FC236}">
                <a16:creationId xmlns:a16="http://schemas.microsoft.com/office/drawing/2014/main" id="{E8113A80-009C-EBCF-DE81-7B2F6CA5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2480F-6AEF-C34B-7ACE-44419D05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287" y="6343991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smtClean="0"/>
              <a:pPr rtl="0">
                <a:spcAft>
                  <a:spcPts val="600"/>
                </a:spcAft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50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16797-7643-D2BD-BD8F-E0F00B5BA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13">
            <a:extLst>
              <a:ext uri="{FF2B5EF4-FFF2-40B4-BE49-F238E27FC236}">
                <a16:creationId xmlns:a16="http://schemas.microsoft.com/office/drawing/2014/main" id="{C34F630D-E05B-5718-59FA-7E7DF64C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Results and Insights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4599A-D335-2B45-A53C-C4848BEF51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30%</a:t>
            </a:r>
          </a:p>
        </p:txBody>
      </p:sp>
      <p:pic>
        <p:nvPicPr>
          <p:cNvPr id="18" name="Picture Placeholder 17" descr="photo of succulents in white pots&#10;">
            <a:extLst>
              <a:ext uri="{FF2B5EF4-FFF2-40B4-BE49-F238E27FC236}">
                <a16:creationId xmlns:a16="http://schemas.microsoft.com/office/drawing/2014/main" id="{1FDBBFE5-CBA7-B713-8790-59594B70FD8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A7EA5-C303-59AD-51ED-E826A62127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hu-HU" dirty="0"/>
              <a:t>I</a:t>
            </a:r>
            <a:r>
              <a:rPr lang="en-GB" sz="1800" dirty="0" err="1"/>
              <a:t>ncrease</a:t>
            </a:r>
            <a:r>
              <a:rPr lang="en-GB" sz="1800" dirty="0"/>
              <a:t> in visits within</a:t>
            </a:r>
            <a:r>
              <a:rPr lang="hu-HU" sz="1800" dirty="0"/>
              <a:t> </a:t>
            </a:r>
          </a:p>
          <a:p>
            <a:pPr rtl="0"/>
            <a:r>
              <a:rPr lang="en-GB" sz="1800" dirty="0" err="1"/>
              <a:t>GeoFence</a:t>
            </a:r>
            <a:r>
              <a:rPr lang="hu-HU" sz="1800" dirty="0"/>
              <a:t> </a:t>
            </a:r>
            <a:r>
              <a:rPr lang="en-GB" sz="1800" dirty="0"/>
              <a:t>areas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61DEEC-655C-E2FD-B600-35D3C8EC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1800" b="1" dirty="0"/>
              <a:t>Foot Traffic</a:t>
            </a:r>
            <a:endParaRPr lang="en-GB" b="1" noProof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3251838-F3B8-07C6-4213-82359A9A9C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25%</a:t>
            </a:r>
          </a:p>
        </p:txBody>
      </p:sp>
      <p:pic>
        <p:nvPicPr>
          <p:cNvPr id="20" name="Picture Placeholder 19" descr="photo top view of  various succulents">
            <a:extLst>
              <a:ext uri="{FF2B5EF4-FFF2-40B4-BE49-F238E27FC236}">
                <a16:creationId xmlns:a16="http://schemas.microsoft.com/office/drawing/2014/main" id="{38947A5E-0813-1EA4-D564-BF09628A243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CAB027-4BDF-0903-871B-4BEA6D214E5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 rtlCol="0"/>
          <a:lstStyle/>
          <a:p>
            <a:pPr rtl="0"/>
            <a:r>
              <a:rPr lang="hu-HU" dirty="0"/>
              <a:t>B</a:t>
            </a:r>
            <a:r>
              <a:rPr lang="en-GB" sz="1800" dirty="0" err="1"/>
              <a:t>oost</a:t>
            </a:r>
            <a:r>
              <a:rPr lang="en-GB" sz="1800" dirty="0"/>
              <a:t> in repeat visitors </a:t>
            </a:r>
            <a:endParaRPr lang="hu-HU" sz="1800" dirty="0"/>
          </a:p>
          <a:p>
            <a:pPr rtl="0"/>
            <a:r>
              <a:rPr lang="en-GB" sz="1800" dirty="0"/>
              <a:t>after retargeting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F363F46-03FE-EAA3-BE83-EBE995DC4A72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1800" b="1" dirty="0"/>
              <a:t>Repeat Visits</a:t>
            </a:r>
            <a:endParaRPr lang="en-GB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C93B044-3EF4-626A-9E8C-BBC5D27E02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$40</a:t>
            </a:r>
          </a:p>
        </p:txBody>
      </p:sp>
      <p:pic>
        <p:nvPicPr>
          <p:cNvPr id="22" name="Picture Placeholder 21" descr="photo of stacked &#10;ceramic plant pots">
            <a:extLst>
              <a:ext uri="{FF2B5EF4-FFF2-40B4-BE49-F238E27FC236}">
                <a16:creationId xmlns:a16="http://schemas.microsoft.com/office/drawing/2014/main" id="{90B69E66-04F2-2FC2-9CCB-4709E05EEBF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54653B-9291-79B8-1CB0-6F246E18A11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 rtlCol="0"/>
          <a:lstStyle/>
          <a:p>
            <a:pPr rtl="0"/>
            <a:r>
              <a:rPr lang="hu-HU" dirty="0"/>
              <a:t>I</a:t>
            </a:r>
            <a:r>
              <a:rPr lang="en-GB" sz="1800" dirty="0" err="1"/>
              <a:t>ncrease</a:t>
            </a:r>
            <a:r>
              <a:rPr lang="en-GB" sz="1800" dirty="0"/>
              <a:t> in return on ad spend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675F12-0DC0-C2AE-37CB-B66FB1B8147D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en-GB" sz="1800" b="1" dirty="0"/>
              <a:t>ROAS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9BE86-772C-6A72-7722-BC396A604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65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/>
          <a:p>
            <a:pPr rtl="0"/>
            <a:r>
              <a:rPr lang="en-GB" dirty="0"/>
              <a:t>Summary</a:t>
            </a:r>
          </a:p>
        </p:txBody>
      </p:sp>
      <p:pic>
        <p:nvPicPr>
          <p:cNvPr id="6" name="Picture Placeholder 5" descr="photo of empty room with some brick walls and a window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037145"/>
            <a:ext cx="4953000" cy="3677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The demo product development process used a user-</a:t>
            </a:r>
            <a:r>
              <a:rPr lang="en-GB" dirty="0" err="1"/>
              <a:t>centered</a:t>
            </a:r>
            <a:r>
              <a:rPr lang="en-GB" dirty="0"/>
              <a:t> approach, emphasizing hypothesis testing, A/B testing for UI optimization, and iterative feedback loops to create an engaging, data-driven ad-platform</a:t>
            </a:r>
            <a:br>
              <a:rPr lang="hu-HU" dirty="0"/>
            </a:br>
            <a:endParaRPr lang="hu-HU" dirty="0"/>
          </a:p>
          <a:p>
            <a:pPr rtl="0"/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rtlCol="0"/>
          <a:lstStyle/>
          <a:p>
            <a:pPr rtl="0"/>
            <a:r>
              <a:rPr lang="hu-HU" dirty="0"/>
              <a:t>Tünde Szabó PhD</a:t>
            </a:r>
            <a:r>
              <a:rPr lang="en-GB" dirty="0"/>
              <a:t>​</a:t>
            </a:r>
          </a:p>
          <a:p>
            <a:pPr rtl="0"/>
            <a:r>
              <a:rPr lang="hu-HU" dirty="0"/>
              <a:t>+36 70 611 2968</a:t>
            </a:r>
            <a:endParaRPr lang="en-GB" dirty="0"/>
          </a:p>
          <a:p>
            <a:pPr rtl="0"/>
            <a:r>
              <a:rPr lang="hu-HU" dirty="0">
                <a:hlinkClick r:id="rId5"/>
              </a:rPr>
              <a:t>szabo.tunde@geoinsight.hu</a:t>
            </a:r>
            <a:r>
              <a:rPr lang="hu-HU" dirty="0"/>
              <a:t> </a:t>
            </a:r>
          </a:p>
          <a:p>
            <a:pPr rtl="0"/>
            <a:r>
              <a:rPr lang="hu-HU" dirty="0">
                <a:hlinkClick r:id="rId6"/>
              </a:rPr>
              <a:t>www.geosinight.hu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en-GB" dirty="0"/>
              <a:t>Description of My Research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497682" cy="171509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GB" dirty="0"/>
              <a:t>Develop a location-based ad-platform to give brands actionable insights into audience behaviour origins, daily mobility, and space utilization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Identifying core user needs beyond stated desires</a:t>
            </a:r>
            <a:r>
              <a:rPr lang="hu-HU" dirty="0"/>
              <a:t>,</a:t>
            </a:r>
            <a:endParaRPr lang="en-GB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Using a hypothesis-driven, observational approach to validate these needs and identify critical product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Market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Need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Few ad platforms provide comprehensive location-based insights combined with real-time attribution and in-flight adjustments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GB" dirty="0"/>
              <a:t>Uniqueness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1"/>
              <a:t>I</a:t>
            </a:r>
            <a:r>
              <a:rPr lang="en-GB" noProof="1"/>
              <a:t>ntegration of real-time consumer behavior insights and location-based analytics, providing advertisers with precise, actionable data</a:t>
            </a:r>
          </a:p>
          <a:p>
            <a:pPr rtl="0"/>
            <a:endParaRPr lang="en-GB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hu-HU" dirty="0"/>
              <a:t>Positioning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hu-HU" dirty="0"/>
              <a:t>P</a:t>
            </a:r>
            <a:r>
              <a:rPr lang="en-GB" dirty="0"/>
              <a:t>remium, data-centric ad solution in the digital marketing space for brands aiming to optimize physical engagement and in-store traffic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rtlCol="0"/>
          <a:lstStyle/>
          <a:p>
            <a:pPr rtl="0"/>
            <a:r>
              <a:rPr lang="en-GB" dirty="0"/>
              <a:t>Viability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hu-HU" dirty="0"/>
              <a:t>TAM </a:t>
            </a:r>
            <a:r>
              <a:rPr lang="en-GB" dirty="0"/>
              <a:t>$50 billion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0">
            <a:normAutofit/>
          </a:bodyPr>
          <a:lstStyle/>
          <a:p>
            <a:pPr rtl="0"/>
            <a:r>
              <a:rPr lang="hu-HU" dirty="0"/>
              <a:t>D</a:t>
            </a:r>
            <a:r>
              <a:rPr lang="en-GB" dirty="0"/>
              <a:t>igital advertising platforms with location-based services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/>
          <a:lstStyle/>
          <a:p>
            <a:r>
              <a:rPr lang="hu-HU" dirty="0"/>
              <a:t>SAM </a:t>
            </a:r>
            <a:r>
              <a:rPr lang="en-GB" dirty="0"/>
              <a:t>$15 billion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>
            <a:normAutofit/>
          </a:bodyPr>
          <a:lstStyle/>
          <a:p>
            <a:pPr rtl="0"/>
            <a:r>
              <a:rPr lang="hu-HU" dirty="0"/>
              <a:t>M</a:t>
            </a:r>
            <a:r>
              <a:rPr lang="en-GB" dirty="0"/>
              <a:t>arkets specifically leveraging real-time consumer behaviour analytics</a:t>
            </a:r>
            <a:endParaRPr lang="hu-H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>
            <a:normAutofit/>
          </a:bodyPr>
          <a:lstStyle/>
          <a:p>
            <a:r>
              <a:rPr lang="hu-HU" dirty="0"/>
              <a:t>SOM </a:t>
            </a:r>
            <a:r>
              <a:rPr lang="en-GB" dirty="0"/>
              <a:t>$500</a:t>
            </a:r>
            <a:r>
              <a:rPr lang="hu-HU" dirty="0"/>
              <a:t> </a:t>
            </a:r>
            <a:r>
              <a:rPr lang="en-GB" dirty="0"/>
              <a:t>million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rtlCol="0" anchor="t" anchorCtr="1"/>
          <a:lstStyle/>
          <a:p>
            <a:pPr rtl="0"/>
            <a:r>
              <a:rPr lang="hu-HU" dirty="0"/>
              <a:t>T</a:t>
            </a:r>
            <a:r>
              <a:rPr lang="en-GB" dirty="0"/>
              <a:t>argeted growth rate of 20% annually, achievable by capturing high-value clients in retail and digital marketing</a:t>
            </a: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GB" dirty="0"/>
              <a:t>Customers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$300M</a:t>
            </a:r>
            <a:endParaRPr lang="en-GB" sz="3200" dirty="0"/>
          </a:p>
        </p:txBody>
      </p:sp>
      <p:pic>
        <p:nvPicPr>
          <p:cNvPr id="18" name="Picture Placeholder 17" descr="photo of succulents in white pots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 rtlCol="0"/>
          <a:lstStyle/>
          <a:p>
            <a:pPr rtl="0"/>
            <a:r>
              <a:rPr lang="hu-HU" dirty="0"/>
              <a:t>L</a:t>
            </a:r>
            <a:r>
              <a:rPr lang="en-GB" dirty="0"/>
              <a:t>arge retail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F</a:t>
            </a:r>
            <a:r>
              <a:rPr lang="en-GB" dirty="0"/>
              <a:t>oot traffic through targeted, location-based ads</a:t>
            </a:r>
            <a:endParaRPr lang="en-GB" noProof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$120M</a:t>
            </a:r>
            <a:endParaRPr lang="en-GB" sz="3200" dirty="0"/>
          </a:p>
        </p:txBody>
      </p:sp>
      <p:pic>
        <p:nvPicPr>
          <p:cNvPr id="20" name="Picture Placeholder 19" descr="photo top view of  various succulents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 rtlCol="0"/>
          <a:lstStyle/>
          <a:p>
            <a:pPr rtl="0"/>
            <a:r>
              <a:rPr lang="en-GB" dirty="0"/>
              <a:t>Digital Marketing Agencies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H</a:t>
            </a:r>
            <a:r>
              <a:rPr lang="en-GB" dirty="0"/>
              <a:t>igh-performing ad solutions with measurable real-world</a:t>
            </a:r>
            <a:r>
              <a:rPr lang="hu-HU" dirty="0"/>
              <a:t> </a:t>
            </a:r>
            <a:r>
              <a:rPr lang="en-GB" dirty="0"/>
              <a:t>impact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$80M</a:t>
            </a:r>
            <a:endParaRPr lang="en-GB" sz="3200" dirty="0"/>
          </a:p>
        </p:txBody>
      </p:sp>
      <p:pic>
        <p:nvPicPr>
          <p:cNvPr id="22" name="Picture Placeholder 21" descr="photo of stacked &#10;ceramic plant pots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 rtlCol="0"/>
          <a:lstStyle/>
          <a:p>
            <a:pPr rtl="0"/>
            <a:r>
              <a:rPr lang="en-GB" dirty="0"/>
              <a:t>Real Estate Developers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F</a:t>
            </a:r>
            <a:r>
              <a:rPr lang="en-GB" dirty="0"/>
              <a:t>oot traffic analytics for strategic location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hu-HU" dirty="0"/>
              <a:t>COSTS</a:t>
            </a:r>
            <a:endParaRPr lang="en-GB" dirty="0"/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 rtlCol="0"/>
          <a:lstStyle/>
          <a:p>
            <a:pPr rtl="0"/>
            <a:r>
              <a:rPr lang="en-GB" dirty="0"/>
              <a:t>Development</a:t>
            </a:r>
            <a:endParaRPr lang="hu-HU" dirty="0"/>
          </a:p>
          <a:p>
            <a:pPr rtl="0"/>
            <a:r>
              <a:rPr lang="en-GB" dirty="0"/>
              <a:t>$1.5 million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251" y="5240849"/>
            <a:ext cx="2286000" cy="125202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over two years, including software development, data processing capabilities, and cloud infrastructure</a:t>
            </a:r>
            <a:endParaRPr lang="hu-HU" dirty="0"/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 rtlCol="0"/>
          <a:lstStyle/>
          <a:p>
            <a:pPr rtl="0"/>
            <a:r>
              <a:rPr lang="en-GB" dirty="0"/>
              <a:t>Operation</a:t>
            </a:r>
            <a:r>
              <a:rPr lang="hu-HU" dirty="0"/>
              <a:t> </a:t>
            </a:r>
          </a:p>
          <a:p>
            <a:pPr rtl="0"/>
            <a:r>
              <a:rPr lang="en-GB" dirty="0"/>
              <a:t>$500,000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1077" y="5240849"/>
            <a:ext cx="2521952" cy="100584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annually</a:t>
            </a:r>
            <a:r>
              <a:rPr lang="hu-HU" dirty="0"/>
              <a:t>, </a:t>
            </a:r>
            <a:r>
              <a:rPr lang="en-GB" dirty="0"/>
              <a:t>including</a:t>
            </a:r>
            <a:r>
              <a:rPr lang="hu-HU" dirty="0"/>
              <a:t> </a:t>
            </a:r>
            <a:r>
              <a:rPr lang="en-GB" dirty="0"/>
              <a:t>customer support, data privacy compliance, and cloud storage</a:t>
            </a:r>
            <a:endParaRPr lang="hu-HU" dirty="0"/>
          </a:p>
          <a:p>
            <a:pPr rtl="0"/>
            <a:endParaRPr lang="en-GB" dirty="0"/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86889" y="4311688"/>
            <a:ext cx="2499681" cy="419728"/>
          </a:xfrm>
        </p:spPr>
        <p:txBody>
          <a:bodyPr rtlCol="0"/>
          <a:lstStyle/>
          <a:p>
            <a:pPr rtl="0"/>
            <a:r>
              <a:rPr lang="en-GB" dirty="0"/>
              <a:t>Marketing and Sales</a:t>
            </a:r>
            <a:endParaRPr lang="hu-HU" dirty="0"/>
          </a:p>
          <a:p>
            <a:pPr rtl="0"/>
            <a:r>
              <a:rPr lang="en-GB" dirty="0"/>
              <a:t>$300,000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3730" y="5350509"/>
            <a:ext cx="2286000" cy="114236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annually</a:t>
            </a:r>
            <a:r>
              <a:rPr lang="hu-HU" dirty="0"/>
              <a:t>, p</a:t>
            </a:r>
            <a:r>
              <a:rPr lang="en-GB" dirty="0"/>
              <a:t>promotional campaigns, B2B marketing, and sales outreach for client acquisition</a:t>
            </a:r>
            <a:endParaRPr lang="hu-HU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en-GB" dirty="0"/>
              <a:t>My</a:t>
            </a:r>
            <a:r>
              <a:rPr lang="hu-HU" dirty="0"/>
              <a:t> Approach</a:t>
            </a:r>
            <a:endParaRPr lang="en-GB" dirty="0"/>
          </a:p>
        </p:txBody>
      </p:sp>
      <p:pic>
        <p:nvPicPr>
          <p:cNvPr id="149" name="Picture Placeholder 148" descr="photo of two women smiling looking at blueprints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GB" dirty="0"/>
              <a:t>Identifying User Needs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1984566"/>
            <a:ext cx="4572000" cy="530352"/>
          </a:xfrm>
        </p:spPr>
        <p:txBody>
          <a:bodyPr rtlCol="0"/>
          <a:lstStyle/>
          <a:p>
            <a:r>
              <a:rPr lang="en-GB" dirty="0"/>
              <a:t>Costumers</a:t>
            </a:r>
            <a:r>
              <a:rPr lang="hu-HU" dirty="0"/>
              <a:t> </a:t>
            </a:r>
            <a:r>
              <a:rPr lang="en-GB" dirty="0"/>
              <a:t>want</a:t>
            </a:r>
            <a:r>
              <a:rPr lang="hu-HU" dirty="0"/>
              <a:t> </a:t>
            </a:r>
            <a:r>
              <a:rPr lang="en-GB" dirty="0"/>
              <a:t>to</a:t>
            </a:r>
            <a:r>
              <a:rPr lang="hu-HU" dirty="0"/>
              <a:t> increase conversion </a:t>
            </a:r>
            <a:r>
              <a:rPr lang="en-GB" dirty="0"/>
              <a:t>rate</a:t>
            </a:r>
            <a:r>
              <a:rPr lang="hu-HU" dirty="0"/>
              <a:t> </a:t>
            </a:r>
            <a:r>
              <a:rPr lang="en-GB" dirty="0"/>
              <a:t>by</a:t>
            </a:r>
            <a:r>
              <a:rPr lang="hu-HU" dirty="0"/>
              <a:t> 15% </a:t>
            </a:r>
            <a:r>
              <a:rPr lang="en-GB" dirty="0"/>
              <a:t>by</a:t>
            </a:r>
            <a:r>
              <a:rPr lang="hu-HU" dirty="0"/>
              <a:t> applying </a:t>
            </a:r>
            <a:r>
              <a:rPr lang="hu-HU" dirty="0" err="1"/>
              <a:t>integrated</a:t>
            </a:r>
            <a:r>
              <a:rPr lang="hu-HU" dirty="0"/>
              <a:t> </a:t>
            </a:r>
            <a:r>
              <a:rPr lang="hu-HU" dirty="0" err="1"/>
              <a:t>location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3090672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Used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438144"/>
            <a:ext cx="4572000" cy="530352"/>
          </a:xfrm>
        </p:spPr>
        <p:txBody>
          <a:bodyPr rtlCol="0"/>
          <a:lstStyle/>
          <a:p>
            <a:pPr rtl="0">
              <a:spcBef>
                <a:spcPts val="0"/>
              </a:spcBef>
            </a:pPr>
            <a:r>
              <a:rPr lang="en-GB" dirty="0"/>
              <a:t>User Interviews</a:t>
            </a:r>
            <a:r>
              <a:rPr lang="hu-HU" dirty="0"/>
              <a:t> </a:t>
            </a:r>
            <a:r>
              <a:rPr lang="hu-HU" dirty="0" err="1"/>
              <a:t>conducted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InMarket</a:t>
            </a:r>
            <a:r>
              <a:rPr lang="hu-HU" dirty="0"/>
              <a:t> and W.UP (2021-22)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58000" y="4137660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Hypothesis Testing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8000" y="4475988"/>
            <a:ext cx="4572000" cy="530352"/>
          </a:xfrm>
        </p:spPr>
        <p:txBody>
          <a:bodyPr rtlCol="0"/>
          <a:lstStyle/>
          <a:p>
            <a:pPr rtl="0"/>
            <a:r>
              <a:rPr lang="hu-HU" dirty="0"/>
              <a:t>A/B Testing and </a:t>
            </a:r>
            <a:r>
              <a:rPr lang="hu-HU" dirty="0" err="1"/>
              <a:t>Problem-Solution</a:t>
            </a:r>
            <a:r>
              <a:rPr lang="hu-HU" dirty="0"/>
              <a:t> </a:t>
            </a:r>
            <a:r>
              <a:rPr lang="hu-HU" dirty="0" err="1"/>
              <a:t>Validation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58000" y="5300218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Data-Driven Decision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8000" y="5638546"/>
            <a:ext cx="4572000" cy="530352"/>
          </a:xfrm>
        </p:spPr>
        <p:txBody>
          <a:bodyPr rtlCol="0"/>
          <a:lstStyle/>
          <a:p>
            <a:pPr algn="just" rtl="0">
              <a:lnSpc>
                <a:spcPct val="100000"/>
              </a:lnSpc>
              <a:spcBef>
                <a:spcPts val="0"/>
              </a:spcBef>
            </a:pPr>
            <a:r>
              <a:rPr lang="hu-HU" dirty="0"/>
              <a:t>&gt;</a:t>
            </a:r>
            <a:r>
              <a:rPr lang="en-GB" dirty="0"/>
              <a:t>15%</a:t>
            </a:r>
            <a:r>
              <a:rPr lang="hu-HU" dirty="0"/>
              <a:t>: </a:t>
            </a:r>
            <a:r>
              <a:rPr lang="en-GB" dirty="0"/>
              <a:t>proceed</a:t>
            </a:r>
            <a:r>
              <a:rPr lang="hu-HU" dirty="0"/>
              <a:t> </a:t>
            </a:r>
            <a:r>
              <a:rPr lang="en-GB" dirty="0"/>
              <a:t>with scaling the approach across campaigns</a:t>
            </a:r>
            <a:endParaRPr lang="hu-HU" dirty="0"/>
          </a:p>
          <a:p>
            <a:pPr algn="just" rtl="0">
              <a:lnSpc>
                <a:spcPct val="100000"/>
              </a:lnSpc>
              <a:spcBef>
                <a:spcPts val="0"/>
              </a:spcBef>
            </a:pPr>
            <a:r>
              <a:rPr lang="hu-HU" dirty="0"/>
              <a:t> &lt;15%: </a:t>
            </a:r>
            <a:r>
              <a:rPr lang="en-GB" dirty="0"/>
              <a:t>analy</a:t>
            </a:r>
            <a:r>
              <a:rPr lang="hu-HU" dirty="0"/>
              <a:t>s</a:t>
            </a:r>
            <a:r>
              <a:rPr lang="en-GB" dirty="0"/>
              <a:t>e which variables (e.g., location, ad type) had the most significant impact.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20XX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rtlCol="0" anchor="ctr"/>
          <a:lstStyle/>
          <a:p>
            <a:pPr rtl="0"/>
            <a:r>
              <a:rPr lang="en-GB" sz="3200" b="1" dirty="0"/>
              <a:t>Retail Boost Case Study</a:t>
            </a:r>
            <a:br>
              <a:rPr lang="hu-HU" sz="3200" dirty="0"/>
            </a:br>
            <a:r>
              <a:rPr lang="hu-HU" sz="3200" dirty="0"/>
              <a:t>D</a:t>
            </a:r>
            <a:r>
              <a:rPr lang="en-GB" sz="3200" dirty="0"/>
              <a:t>riving Foot Traffic and Sales with Location-Based Campaigns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1AB14-7153-C4D8-CCB7-B35336AF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2E96-B84A-2B64-26B7-BA1D911B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en-GB" dirty="0"/>
              <a:t>Case Study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47F28-1546-34A1-5A52-F69C59F2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 err="1"/>
              <a:t>Objective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C2C123-B28B-6CBC-90F3-3AC14AD69E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Demonstrate how a retail brand uses location-based ads to drive visits and sales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39AA6B-C17B-F725-D264-824BCF42BA6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/>
              <a:t>Target</a:t>
            </a:r>
            <a:r>
              <a:rPr lang="hu-HU" dirty="0"/>
              <a:t> </a:t>
            </a:r>
            <a:r>
              <a:rPr lang="hu-HU" dirty="0" err="1"/>
              <a:t>Audience</a:t>
            </a:r>
            <a:r>
              <a:rPr lang="hu-HU" dirty="0"/>
              <a:t> 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71ADF2-9A49-FD29-D671-2CC22478C5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Environmentally conscious consumers aged 25-45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4CC9A-B0BF-ED53-6162-E53F7BF2D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User Definition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B6BD86-D13A-7002-8762-48ED7C1D80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 rtlCol="0"/>
          <a:lstStyle/>
          <a:p>
            <a:pPr rtl="0"/>
            <a:r>
              <a:rPr lang="en-GB" dirty="0"/>
              <a:t>'</a:t>
            </a:r>
            <a:r>
              <a:rPr lang="en-GB" dirty="0" err="1"/>
              <a:t>CompanyX</a:t>
            </a:r>
            <a:r>
              <a:rPr lang="en-GB" dirty="0"/>
              <a:t>,' a retail brand specializing in sustainable fashion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71187A-7384-9C0F-4427-8BC12D0CE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/>
              <a:t>Goals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2028AC5-07AA-F9E6-DAE6-48580EB1B8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Increase foot traffic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20%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Boost in-store sales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15%</a:t>
            </a:r>
            <a:endParaRPr lang="en-GB" dirty="0"/>
          </a:p>
        </p:txBody>
      </p:sp>
      <p:pic>
        <p:nvPicPr>
          <p:cNvPr id="49" name="Picture Placeholder 48" descr="photo of a hanging &#10;blank store sign ">
            <a:extLst>
              <a:ext uri="{FF2B5EF4-FFF2-40B4-BE49-F238E27FC236}">
                <a16:creationId xmlns:a16="http://schemas.microsoft.com/office/drawing/2014/main" id="{6C3C480E-5D77-58A7-74B8-E130C0081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D1AF2-4EE5-C89E-0BE5-B83400EC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AF202-D9A3-8908-AD8F-9B4A8CCF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en-GB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EB2A9-1D9E-1E6D-9070-5F77CE14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46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37_TF66722518_Win32" id="{8E0D3186-379A-4167-A721-EFAF4FD4F9A8}" vid="{9F09F86B-45C3-4C60-8D63-B9139CB4CC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{AEBE4A8C-DD41-4FD2-B8F2-E96E6D4876F4}tf66722518_win32</Template>
  <TotalTime>592</TotalTime>
  <Words>1485</Words>
  <Application>Microsoft Office PowerPoint</Application>
  <PresentationFormat>Szélesvásznú</PresentationFormat>
  <Paragraphs>270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8" baseType="lpstr">
      <vt:lpstr>Aptos</vt:lpstr>
      <vt:lpstr>Aptos Narrow</vt:lpstr>
      <vt:lpstr>Arial</vt:lpstr>
      <vt:lpstr>Bodoni MT</vt:lpstr>
      <vt:lpstr>Calibri</vt:lpstr>
      <vt:lpstr>Calibri Light</vt:lpstr>
      <vt:lpstr>Source Sans Pro Light</vt:lpstr>
      <vt:lpstr>Symbol</vt:lpstr>
      <vt:lpstr>Times New Roman</vt:lpstr>
      <vt:lpstr>Office-téma</vt:lpstr>
      <vt:lpstr>Location-Based Ad-Platform: Driving Consumer Engagement and Attribution  Demo Project on Retail Boost Case Study </vt:lpstr>
      <vt:lpstr>Description of My Research</vt:lpstr>
      <vt:lpstr>Market analysis</vt:lpstr>
      <vt:lpstr>Viability</vt:lpstr>
      <vt:lpstr>Customers</vt:lpstr>
      <vt:lpstr>COSTS</vt:lpstr>
      <vt:lpstr>My Approach</vt:lpstr>
      <vt:lpstr>Retail Boost Case Study Driving Foot Traffic and Sales with Location-Based Campaigns</vt:lpstr>
      <vt:lpstr>Case Study Overview</vt:lpstr>
      <vt:lpstr>Case Study Overview</vt:lpstr>
      <vt:lpstr>User journeys </vt:lpstr>
      <vt:lpstr>Wireframes</vt:lpstr>
      <vt:lpstr>Feature Table</vt:lpstr>
      <vt:lpstr>Development Plan</vt:lpstr>
      <vt:lpstr>A/B Tests</vt:lpstr>
      <vt:lpstr>Results and Insights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7</cp:revision>
  <dcterms:created xsi:type="dcterms:W3CDTF">2024-11-10T12:23:53Z</dcterms:created>
  <dcterms:modified xsi:type="dcterms:W3CDTF">2024-11-10T22:16:01Z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